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7" r:id="rId9"/>
    <p:sldId id="264" r:id="rId10"/>
    <p:sldId id="265" r:id="rId11"/>
    <p:sldId id="267" r:id="rId12"/>
    <p:sldId id="268" r:id="rId13"/>
    <p:sldId id="269" r:id="rId14"/>
    <p:sldId id="278" r:id="rId15"/>
    <p:sldId id="277" r:id="rId16"/>
    <p:sldId id="274" r:id="rId17"/>
    <p:sldId id="275" r:id="rId18"/>
    <p:sldId id="270" r:id="rId19"/>
    <p:sldId id="280" r:id="rId20"/>
    <p:sldId id="281" r:id="rId21"/>
    <p:sldId id="282" r:id="rId22"/>
    <p:sldId id="283" r:id="rId23"/>
    <p:sldId id="284" r:id="rId24"/>
    <p:sldId id="286" r:id="rId25"/>
    <p:sldId id="285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BA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8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9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20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Kwestionariusz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E3A14AFD-E5D7-40D5-8A69-63FC6A06344C}" type="PERCENTAGE">
                      <a:rPr lang="en-US" sz="3600"/>
                      <a:pPr/>
                      <a:t>[PROCENTOWE]</a:t>
                    </a:fld>
                    <a:endParaRPr lang="pl-PL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Arkusz1!$A$2:$A$3</c:f>
              <c:strCache>
                <c:ptCount val="2"/>
                <c:pt idx="0">
                  <c:v>% uczestników, którzy wypełnili kwestionariusz</c:v>
                </c:pt>
                <c:pt idx="1">
                  <c:v>% uczestników, którzy nie wypełnili kwestionariusza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17</c:v>
                </c:pt>
                <c:pt idx="1">
                  <c:v>6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Styl i interakcje trenera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tx>
                <c:rich>
                  <a:bodyPr/>
                  <a:lstStyle/>
                  <a:p>
                    <a:fld id="{E3A14AFD-E5D7-40D5-8A69-63FC6A06344C}" type="PERCENTAGE">
                      <a:rPr lang="en-US" sz="3600"/>
                      <a:pPr/>
                      <a:t>[PROCENTOWE]</a:t>
                    </a:fld>
                    <a:endParaRPr lang="pl-PL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Arkusz1!$A$2:$A$3</c:f>
              <c:strCache>
                <c:ptCount val="2"/>
                <c:pt idx="0">
                  <c:v>Bardzo zadowolony/a</c:v>
                </c:pt>
                <c:pt idx="1">
                  <c:v>Zadowolony/a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6</c:v>
                </c:pt>
                <c:pt idx="1">
                  <c:v>2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Styl i interakcje trenera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tx>
                <c:rich>
                  <a:bodyPr/>
                  <a:lstStyle/>
                  <a:p>
                    <a:fld id="{E3A14AFD-E5D7-40D5-8A69-63FC6A06344C}" type="PERCENTAGE">
                      <a:rPr lang="en-US" sz="3600"/>
                      <a:pPr/>
                      <a:t>[PROCENTOWE]</a:t>
                    </a:fld>
                    <a:endParaRPr lang="pl-PL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14647990516264572"/>
                  <c:y val="0.2230233429949613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Arkusz1!$A$2:$A$5</c:f>
              <c:strCache>
                <c:ptCount val="4"/>
                <c:pt idx="0">
                  <c:v>Bardzo zadowolony/a</c:v>
                </c:pt>
                <c:pt idx="1">
                  <c:v>Zadowolony/a</c:v>
                </c:pt>
                <c:pt idx="2">
                  <c:v>Neutralny/a</c:v>
                </c:pt>
                <c:pt idx="3">
                  <c:v>Niezadowolony/a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10</c:v>
                </c:pt>
                <c:pt idx="1">
                  <c:v>2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Styl i interakcje trenera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tx>
                <c:rich>
                  <a:bodyPr/>
                  <a:lstStyle/>
                  <a:p>
                    <a:fld id="{E3A14AFD-E5D7-40D5-8A69-63FC6A06344C}" type="PERCENTAGE">
                      <a:rPr lang="en-US" sz="3600"/>
                      <a:pPr/>
                      <a:t>[PROCENTOWE]</a:t>
                    </a:fld>
                    <a:endParaRPr lang="pl-PL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Bardzo zadowolony/a</c:v>
                </c:pt>
                <c:pt idx="1">
                  <c:v>Zadowolony/a</c:v>
                </c:pt>
                <c:pt idx="2">
                  <c:v>Neutralny/a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9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Styl i interakcje trenera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E3A14AFD-E5D7-40D5-8A69-63FC6A06344C}" type="PERCENTAGE">
                      <a:rPr lang="en-US" sz="3600"/>
                      <a:pPr/>
                      <a:t>[PROCENTOWE]</a:t>
                    </a:fld>
                    <a:endParaRPr lang="pl-PL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Arkusz1!$A$2:$A$4</c:f>
              <c:strCache>
                <c:ptCount val="3"/>
                <c:pt idx="0">
                  <c:v>Bardzo zadowolony/a</c:v>
                </c:pt>
                <c:pt idx="1">
                  <c:v>Zadowolony/a</c:v>
                </c:pt>
                <c:pt idx="2">
                  <c:v>Neutralny/a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8</c:v>
                </c:pt>
                <c:pt idx="1">
                  <c:v>4</c:v>
                </c:pt>
                <c:pt idx="2">
                  <c:v>1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Styl i interakcje trenera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E3A14AFD-E5D7-40D5-8A69-63FC6A06344C}" type="PERCENTAGE">
                      <a:rPr lang="en-US" sz="3600"/>
                      <a:pPr/>
                      <a:t>[PROCENTOWE]</a:t>
                    </a:fld>
                    <a:endParaRPr lang="pl-PL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Arkusz1!$A$2:$A$5</c:f>
              <c:strCache>
                <c:ptCount val="4"/>
                <c:pt idx="0">
                  <c:v>Bardzo zadowolony/a</c:v>
                </c:pt>
                <c:pt idx="1">
                  <c:v>Zadowolony/a</c:v>
                </c:pt>
                <c:pt idx="2">
                  <c:v>Neutralny/a</c:v>
                </c:pt>
                <c:pt idx="3">
                  <c:v>Niezadowolony/a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6</c:v>
                </c:pt>
                <c:pt idx="1">
                  <c:v>4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Styl i interakcje trenera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E3A14AFD-E5D7-40D5-8A69-63FC6A06344C}" type="PERCENTAGE">
                      <a:rPr lang="en-US" sz="3600"/>
                      <a:pPr/>
                      <a:t>[PROCENTOWE]</a:t>
                    </a:fld>
                    <a:endParaRPr lang="pl-PL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Arkusz1!$A$2:$A$4</c:f>
              <c:strCache>
                <c:ptCount val="3"/>
                <c:pt idx="0">
                  <c:v>Bardzo zadowolony/a</c:v>
                </c:pt>
                <c:pt idx="1">
                  <c:v>Zadowolony/a</c:v>
                </c:pt>
                <c:pt idx="2">
                  <c:v>Neutralny/a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5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Styl i interakcje trenera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E3A14AFD-E5D7-40D5-8A69-63FC6A06344C}" type="PERCENTAGE">
                      <a:rPr lang="en-US" sz="3600"/>
                      <a:pPr/>
                      <a:t>[PROCENTOWE]</a:t>
                    </a:fld>
                    <a:endParaRPr lang="pl-PL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20190716697408068"/>
                  <c:y val="0.2533640004913434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Arkusz1!$A$2:$A$5</c:f>
              <c:strCache>
                <c:ptCount val="4"/>
                <c:pt idx="0">
                  <c:v>Bardzo zadowolony/a</c:v>
                </c:pt>
                <c:pt idx="1">
                  <c:v>Zadowolony/a</c:v>
                </c:pt>
                <c:pt idx="2">
                  <c:v>Neutralny/a</c:v>
                </c:pt>
                <c:pt idx="3">
                  <c:v>Niezadowolony/a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7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Styl i interakcje trenera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tx>
                <c:rich>
                  <a:bodyPr/>
                  <a:lstStyle/>
                  <a:p>
                    <a:fld id="{E3A14AFD-E5D7-40D5-8A69-63FC6A06344C}" type="PERCENTAGE">
                      <a:rPr lang="en-US" sz="3600"/>
                      <a:pPr/>
                      <a:t>[PROCENTOWE]</a:t>
                    </a:fld>
                    <a:endParaRPr lang="pl-PL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Arkusz1!$A$2:$A$3</c:f>
              <c:strCache>
                <c:ptCount val="2"/>
                <c:pt idx="0">
                  <c:v>Bardzo zadowolony/a</c:v>
                </c:pt>
                <c:pt idx="1">
                  <c:v>Zadowolony/a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7</c:v>
                </c:pt>
                <c:pt idx="1">
                  <c:v>2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Styl i interakcje trenera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tx>
                <c:rich>
                  <a:bodyPr/>
                  <a:lstStyle/>
                  <a:p>
                    <a:fld id="{E3A14AFD-E5D7-40D5-8A69-63FC6A06344C}" type="PERCENTAGE">
                      <a:rPr lang="en-US" sz="3600"/>
                      <a:pPr/>
                      <a:t>[PROCENTOWE]</a:t>
                    </a:fld>
                    <a:endParaRPr lang="pl-PL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Bardzo zadowolony/a</c:v>
                </c:pt>
                <c:pt idx="1">
                  <c:v>Zadowolony/a</c:v>
                </c:pt>
                <c:pt idx="2">
                  <c:v>Neutralny/a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5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Styl i interakcje trenera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tx>
                <c:rich>
                  <a:bodyPr/>
                  <a:lstStyle/>
                  <a:p>
                    <a:fld id="{E3A14AFD-E5D7-40D5-8A69-63FC6A06344C}" type="PERCENTAGE">
                      <a:rPr lang="en-US" sz="3600"/>
                      <a:pPr/>
                      <a:t>[PROCENTOWE]</a:t>
                    </a:fld>
                    <a:endParaRPr lang="pl-PL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Arkusz1!$A$2:$A$5</c:f>
              <c:strCache>
                <c:ptCount val="4"/>
                <c:pt idx="0">
                  <c:v>Bardzo zadowolony/a</c:v>
                </c:pt>
                <c:pt idx="1">
                  <c:v>Zadowolony/a</c:v>
                </c:pt>
                <c:pt idx="2">
                  <c:v>Neutralny/a</c:v>
                </c:pt>
                <c:pt idx="3">
                  <c:v>Niezadowolony/a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3</c:v>
                </c:pt>
                <c:pt idx="1">
                  <c:v>3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b="1" dirty="0"/>
              <a:t>Czy warsztaty spełniły Twoje oczekiwania? </a:t>
            </a:r>
          </a:p>
        </c:rich>
      </c:tx>
      <c:layout>
        <c:manualLayout>
          <c:xMode val="edge"/>
          <c:yMode val="edge"/>
          <c:x val="0.2468794633997216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Czy warsztaty spełniły Twoje oczekiwania?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Arkusz1!$A$2:$A$4</c:f>
              <c:strCache>
                <c:ptCount val="3"/>
                <c:pt idx="0">
                  <c:v>Bardzo zadowolony/a</c:v>
                </c:pt>
                <c:pt idx="1">
                  <c:v>Zadowolony/a</c:v>
                </c:pt>
                <c:pt idx="2">
                  <c:v>Neutralny/a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10</c:v>
                </c:pt>
                <c:pt idx="1">
                  <c:v>4</c:v>
                </c:pt>
                <c:pt idx="2">
                  <c:v>2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Styl i interakcje trenera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tx>
                <c:rich>
                  <a:bodyPr/>
                  <a:lstStyle/>
                  <a:p>
                    <a:fld id="{E3A14AFD-E5D7-40D5-8A69-63FC6A06344C}" type="PERCENTAGE">
                      <a:rPr lang="en-US" sz="3600"/>
                      <a:pPr/>
                      <a:t>[PROCENTOWE]</a:t>
                    </a:fld>
                    <a:endParaRPr lang="pl-PL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Arkusz1!$A$2:$A$5</c:f>
              <c:strCache>
                <c:ptCount val="4"/>
                <c:pt idx="0">
                  <c:v>Bardzo zadowolony/a</c:v>
                </c:pt>
                <c:pt idx="1">
                  <c:v>Zadowolony/a</c:v>
                </c:pt>
                <c:pt idx="2">
                  <c:v>Neutralny/a</c:v>
                </c:pt>
                <c:pt idx="3">
                  <c:v>Niezadowolony/a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4</c:v>
                </c:pt>
                <c:pt idx="1">
                  <c:v>3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b="1" dirty="0" smtClean="0"/>
              <a:t>Wstępne prezentacje</a:t>
            </a:r>
            <a:endParaRPr lang="pl-PL" sz="2400" b="1" dirty="0"/>
          </a:p>
        </c:rich>
      </c:tx>
      <c:layout>
        <c:manualLayout>
          <c:xMode val="edge"/>
          <c:yMode val="edge"/>
          <c:x val="0.3153457747769775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Wstępne prezentacje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Arkusz1!$A$2:$A$4</c:f>
              <c:strCache>
                <c:ptCount val="3"/>
                <c:pt idx="0">
                  <c:v>Bardzo zadowolony/a</c:v>
                </c:pt>
                <c:pt idx="1">
                  <c:v>Zadowolony/a</c:v>
                </c:pt>
                <c:pt idx="2">
                  <c:v>Neutralny/a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11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b="1" dirty="0" smtClean="0"/>
              <a:t>Ogólna</a:t>
            </a:r>
            <a:r>
              <a:rPr lang="pl-PL" sz="2400" b="1" baseline="0" dirty="0" smtClean="0"/>
              <a:t> struktura warsztatów</a:t>
            </a:r>
            <a:endParaRPr lang="pl-PL" sz="2400" b="1" dirty="0"/>
          </a:p>
        </c:rich>
      </c:tx>
      <c:layout>
        <c:manualLayout>
          <c:xMode val="edge"/>
          <c:yMode val="edge"/>
          <c:x val="0.2302196987160562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Ogólna struktura warsztatów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Arkusz1!$A$2:$A$4</c:f>
              <c:strCache>
                <c:ptCount val="3"/>
                <c:pt idx="0">
                  <c:v>Bardzo zadowolony/a</c:v>
                </c:pt>
                <c:pt idx="1">
                  <c:v>Zadowolony/a</c:v>
                </c:pt>
                <c:pt idx="2">
                  <c:v>Neutralny/a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12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b="1" dirty="0" smtClean="0"/>
              <a:t>Znaczenie dla Twojej </a:t>
            </a:r>
            <a:br>
              <a:rPr lang="pl-PL" sz="2400" b="1" dirty="0" smtClean="0"/>
            </a:br>
            <a:r>
              <a:rPr lang="pl-PL" sz="2400" b="1" dirty="0" smtClean="0"/>
              <a:t>pracy/sytuacji</a:t>
            </a:r>
            <a:r>
              <a:rPr lang="pl-PL" sz="2400" b="1" baseline="0" dirty="0" smtClean="0"/>
              <a:t> życiowej</a:t>
            </a:r>
            <a:endParaRPr lang="pl-PL" sz="2400" b="1" dirty="0"/>
          </a:p>
        </c:rich>
      </c:tx>
      <c:layout>
        <c:manualLayout>
          <c:xMode val="edge"/>
          <c:yMode val="edge"/>
          <c:x val="0.2783344373591856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Ogólna struktura warsztatów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Arkusz1!$A$2:$A$5</c:f>
              <c:strCache>
                <c:ptCount val="4"/>
                <c:pt idx="0">
                  <c:v>Bardzo zadowolony/a</c:v>
                </c:pt>
                <c:pt idx="1">
                  <c:v>Zadowolony/a</c:v>
                </c:pt>
                <c:pt idx="2">
                  <c:v>Neutralny/a</c:v>
                </c:pt>
                <c:pt idx="3">
                  <c:v>Niezadowolony/a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9</c:v>
                </c:pt>
                <c:pt idx="1">
                  <c:v>5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b="1" dirty="0" smtClean="0"/>
              <a:t>Tematyka</a:t>
            </a:r>
            <a:endParaRPr lang="pl-PL" sz="2400" b="1" dirty="0"/>
          </a:p>
        </c:rich>
      </c:tx>
      <c:layout>
        <c:manualLayout>
          <c:xMode val="edge"/>
          <c:yMode val="edge"/>
          <c:x val="0.4115799149088952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Czy warsztaty spełniły Twoje oczekiwania?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Arkusz1!$A$2:$A$4</c:f>
              <c:strCache>
                <c:ptCount val="1"/>
                <c:pt idx="0">
                  <c:v>Bardzo zadowolony/a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8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b="1" dirty="0" smtClean="0"/>
              <a:t>Wiedza trenera</a:t>
            </a:r>
            <a:endParaRPr lang="pl-PL" sz="2400" b="1" dirty="0"/>
          </a:p>
        </c:rich>
      </c:tx>
      <c:layout>
        <c:manualLayout>
          <c:xMode val="edge"/>
          <c:yMode val="edge"/>
          <c:x val="0.3616146093948762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Czy warsztaty spełniły Twoje oczekiwania?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Arkusz1!$A$2:$A$4</c:f>
              <c:strCache>
                <c:ptCount val="1"/>
                <c:pt idx="0">
                  <c:v>Bardzo zadowolony/a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8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Styl i interakcje trenera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E3A14AFD-E5D7-40D5-8A69-63FC6A06344C}" type="PERCENTAGE">
                      <a:rPr lang="en-US" sz="3600"/>
                      <a:pPr/>
                      <a:t>[PROCENTOWE]</a:t>
                    </a:fld>
                    <a:endParaRPr lang="pl-PL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Arkusz1!$A$2:$A$3</c:f>
              <c:strCache>
                <c:ptCount val="2"/>
                <c:pt idx="0">
                  <c:v>Bardzo zadowolony/a</c:v>
                </c:pt>
                <c:pt idx="1">
                  <c:v>Zadowolony/a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6</c:v>
                </c:pt>
                <c:pt idx="1">
                  <c:v>2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Styl i interakcje trenera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E3A14AFD-E5D7-40D5-8A69-63FC6A06344C}" type="PERCENTAGE">
                      <a:rPr lang="en-US" sz="3600"/>
                      <a:pPr/>
                      <a:t>[PROCENTOWE]</a:t>
                    </a:fld>
                    <a:endParaRPr lang="pl-PL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Arkusz1!$A$2:$A$4</c:f>
              <c:strCache>
                <c:ptCount val="3"/>
                <c:pt idx="0">
                  <c:v>Bardzo zadowolony/a</c:v>
                </c:pt>
                <c:pt idx="1">
                  <c:v>Zadowolony/a</c:v>
                </c:pt>
                <c:pt idx="2">
                  <c:v>Neutralny/a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5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12/11/2017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12/11/2017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12/11/2017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12/11/2017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12/11/2017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12/11/2017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4800" dirty="0" smtClean="0"/>
              <a:t>Warsztaty:</a:t>
            </a:r>
            <a:br>
              <a:rPr lang="pl-PL" sz="4800" dirty="0" smtClean="0"/>
            </a:br>
            <a:r>
              <a:rPr lang="pl-PL" sz="4800" dirty="0" smtClean="0"/>
              <a:t>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„Jak zostać swoim własnym rzecznikiem”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 smtClean="0"/>
          </a:p>
          <a:p>
            <a:r>
              <a:rPr lang="pl-PL" dirty="0" smtClean="0"/>
              <a:t>Wyniki </a:t>
            </a:r>
            <a:r>
              <a:rPr lang="pl-PL" dirty="0"/>
              <a:t>i analiza ankiety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986" y="759417"/>
            <a:ext cx="2924014" cy="543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1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0033"/>
            <a:ext cx="3502617" cy="65846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 smtClean="0">
                <a:solidFill>
                  <a:srgbClr val="40BAD2"/>
                </a:solidFill>
              </a:rPr>
              <a:t>Czym </a:t>
            </a:r>
            <a:r>
              <a:rPr lang="pl-PL" sz="2800" b="1" dirty="0">
                <a:solidFill>
                  <a:srgbClr val="40BAD2"/>
                </a:solidFill>
              </a:rPr>
              <a:t>jest Ocena Technologii Medycznych</a:t>
            </a:r>
            <a:r>
              <a:rPr lang="pl-PL" sz="2800" dirty="0">
                <a:solidFill>
                  <a:srgbClr val="40BAD2"/>
                </a:solidFill>
              </a:rPr>
              <a:t> </a:t>
            </a:r>
            <a:endParaRPr lang="pl-PL" sz="2800" b="1" dirty="0">
              <a:solidFill>
                <a:srgbClr val="40BAD2"/>
              </a:solidFill>
            </a:endParaRPr>
          </a:p>
        </p:txBody>
      </p:sp>
      <p:graphicFrame>
        <p:nvGraphicFramePr>
          <p:cNvPr id="13" name="Symbol zastępczy zawartości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9395318"/>
              </p:ext>
            </p:extLst>
          </p:nvPr>
        </p:nvGraphicFramePr>
        <p:xfrm>
          <a:off x="3868738" y="698500"/>
          <a:ext cx="6862762" cy="5333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ytuł 1"/>
          <p:cNvSpPr txBox="1">
            <a:spLocks/>
          </p:cNvSpPr>
          <p:nvPr/>
        </p:nvSpPr>
        <p:spPr>
          <a:xfrm>
            <a:off x="0" y="1123837"/>
            <a:ext cx="3392423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dirty="0"/>
              <a:t>Warsztat </a:t>
            </a:r>
            <a:r>
              <a:rPr lang="pl-PL" sz="2800" dirty="0" smtClean="0"/>
              <a:t>prowadziła</a:t>
            </a:r>
          </a:p>
          <a:p>
            <a:pPr algn="ctr"/>
            <a:r>
              <a:rPr lang="pl-PL" sz="2800" dirty="0" smtClean="0"/>
              <a:t> </a:t>
            </a:r>
            <a:endParaRPr lang="pl-PL" sz="2800" dirty="0"/>
          </a:p>
          <a:p>
            <a:pPr algn="ctr"/>
            <a:r>
              <a:rPr lang="pl-PL" sz="2800" dirty="0"/>
              <a:t>Pani Mecenas </a:t>
            </a:r>
          </a:p>
          <a:p>
            <a:pPr algn="ctr"/>
            <a:r>
              <a:rPr lang="pl-PL" sz="2800" dirty="0"/>
              <a:t>Paulina </a:t>
            </a:r>
            <a:endParaRPr lang="pl-PL" sz="2800" dirty="0" smtClean="0"/>
          </a:p>
          <a:p>
            <a:pPr algn="ctr"/>
            <a:r>
              <a:rPr lang="pl-PL" sz="2800" dirty="0" smtClean="0"/>
              <a:t>Kieszkowska </a:t>
            </a:r>
            <a:r>
              <a:rPr lang="pl-PL" sz="2800" dirty="0"/>
              <a:t>– Knapik</a:t>
            </a:r>
          </a:p>
          <a:p>
            <a:pPr algn="ctr"/>
            <a:endParaRPr lang="pl-PL" sz="2800" dirty="0" smtClean="0"/>
          </a:p>
          <a:p>
            <a:pPr algn="ctr"/>
            <a:r>
              <a:rPr lang="pl-PL" sz="2800" dirty="0" smtClean="0"/>
              <a:t>z </a:t>
            </a:r>
            <a:r>
              <a:rPr lang="pl-PL" sz="2800" dirty="0"/>
              <a:t>kancelarii KRK</a:t>
            </a:r>
          </a:p>
          <a:p>
            <a:pPr algn="ctr"/>
            <a:endParaRPr lang="pl-PL" sz="3200" b="1" dirty="0"/>
          </a:p>
        </p:txBody>
      </p:sp>
    </p:spTree>
    <p:extLst>
      <p:ext uri="{BB962C8B-B14F-4D97-AF65-F5344CB8AC3E}">
        <p14:creationId xmlns:p14="http://schemas.microsoft.com/office/powerpoint/2010/main" val="147932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dirty="0"/>
              <a:t>Warsztat odbył się jedynie w turze drugiej – popołudniowej</a:t>
            </a:r>
            <a:br>
              <a:rPr lang="pl-PL" sz="2800" dirty="0"/>
            </a:br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/>
              <a:t>Wzięło w nim udział </a:t>
            </a:r>
            <a:br>
              <a:rPr lang="pl-PL" sz="2800" dirty="0"/>
            </a:br>
            <a:r>
              <a:rPr lang="pl-PL" sz="2800" dirty="0"/>
              <a:t>8 osób</a:t>
            </a:r>
            <a:br>
              <a:rPr lang="pl-PL" sz="2800" dirty="0"/>
            </a:br>
            <a:endParaRPr lang="pl-PL" sz="2800" dirty="0"/>
          </a:p>
        </p:txBody>
      </p:sp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val="869543684"/>
              </p:ext>
            </p:extLst>
          </p:nvPr>
        </p:nvGraphicFramePr>
        <p:xfrm>
          <a:off x="3852336" y="1123837"/>
          <a:ext cx="7332132" cy="5022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ytuł 1"/>
          <p:cNvSpPr txBox="1">
            <a:spLocks/>
          </p:cNvSpPr>
          <p:nvPr/>
        </p:nvSpPr>
        <p:spPr>
          <a:xfrm>
            <a:off x="32217" y="0"/>
            <a:ext cx="3502617" cy="796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b="1" dirty="0" smtClean="0">
                <a:solidFill>
                  <a:srgbClr val="40BAD2"/>
                </a:solidFill>
              </a:rPr>
              <a:t>Czym jest Ocena Technologii Medycznych</a:t>
            </a:r>
            <a:r>
              <a:rPr lang="pl-PL" sz="2800" dirty="0" smtClean="0">
                <a:solidFill>
                  <a:srgbClr val="40BAD2"/>
                </a:solidFill>
              </a:rPr>
              <a:t> </a:t>
            </a:r>
            <a:endParaRPr lang="pl-PL" sz="2800" b="1" dirty="0">
              <a:solidFill>
                <a:srgbClr val="40BAD2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6121831" y="662172"/>
            <a:ext cx="3275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Styl i interakcje trenera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298801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pl-PL" sz="2800" dirty="0"/>
          </a:p>
        </p:txBody>
      </p:sp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val="999723430"/>
              </p:ext>
            </p:extLst>
          </p:nvPr>
        </p:nvGraphicFramePr>
        <p:xfrm>
          <a:off x="3852336" y="1123837"/>
          <a:ext cx="7332132" cy="5022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ytuł 1"/>
          <p:cNvSpPr txBox="1">
            <a:spLocks/>
          </p:cNvSpPr>
          <p:nvPr/>
        </p:nvSpPr>
        <p:spPr>
          <a:xfrm>
            <a:off x="32217" y="0"/>
            <a:ext cx="3502617" cy="796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b="1" dirty="0" smtClean="0">
                <a:solidFill>
                  <a:srgbClr val="40BAD2"/>
                </a:solidFill>
              </a:rPr>
              <a:t>Czym jest Ocena Technologii Medycznych</a:t>
            </a:r>
            <a:r>
              <a:rPr lang="pl-PL" sz="2800" dirty="0" smtClean="0">
                <a:solidFill>
                  <a:srgbClr val="40BAD2"/>
                </a:solidFill>
              </a:rPr>
              <a:t> </a:t>
            </a:r>
            <a:endParaRPr lang="pl-PL" sz="2800" b="1" dirty="0">
              <a:solidFill>
                <a:srgbClr val="40BAD2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773478" y="662172"/>
            <a:ext cx="6062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Znaczenie dla Twojej pracy/sytuacji życiowej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41335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400" dirty="0" smtClean="0"/>
              <a:t>Uczestnicy chwalili możliwość zadawania pytań wykładowcom pod koniec warsztatów</a:t>
            </a:r>
            <a:endParaRPr lang="pl-PL" sz="2400" dirty="0"/>
          </a:p>
        </p:txBody>
      </p:sp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val="1889221726"/>
              </p:ext>
            </p:extLst>
          </p:nvPr>
        </p:nvGraphicFramePr>
        <p:xfrm>
          <a:off x="3852336" y="1123837"/>
          <a:ext cx="7332132" cy="5022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ytuł 1"/>
          <p:cNvSpPr txBox="1">
            <a:spLocks/>
          </p:cNvSpPr>
          <p:nvPr/>
        </p:nvSpPr>
        <p:spPr>
          <a:xfrm>
            <a:off x="32217" y="0"/>
            <a:ext cx="3502617" cy="796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b="1" dirty="0" smtClean="0">
                <a:solidFill>
                  <a:srgbClr val="40BAD2"/>
                </a:solidFill>
              </a:rPr>
              <a:t>Czym jest Ocena Technologii Medycznych</a:t>
            </a:r>
            <a:r>
              <a:rPr lang="pl-PL" sz="2800" dirty="0" smtClean="0">
                <a:solidFill>
                  <a:srgbClr val="40BAD2"/>
                </a:solidFill>
              </a:rPr>
              <a:t> </a:t>
            </a:r>
            <a:endParaRPr lang="pl-PL" sz="2800" b="1" dirty="0">
              <a:solidFill>
                <a:srgbClr val="40BAD2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014061" y="398437"/>
            <a:ext cx="7170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 b="1" i="0" u="none" strike="noStrike" kern="1200" baseline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2200" dirty="0" err="1"/>
              <a:t>Struktura</a:t>
            </a:r>
            <a:r>
              <a:rPr lang="en-US" sz="2200" dirty="0"/>
              <a:t>- </a:t>
            </a:r>
            <a:r>
              <a:rPr lang="en-US" sz="2200" dirty="0" err="1"/>
              <a:t>czas</a:t>
            </a:r>
            <a:r>
              <a:rPr lang="en-US" sz="2200" dirty="0"/>
              <a:t>, </a:t>
            </a:r>
            <a:r>
              <a:rPr lang="en-US" sz="2200" dirty="0" err="1"/>
              <a:t>równowaga</a:t>
            </a:r>
            <a:r>
              <a:rPr lang="en-US" sz="2200" dirty="0"/>
              <a:t> </a:t>
            </a:r>
            <a:r>
              <a:rPr lang="en-US" sz="2200" dirty="0" err="1"/>
              <a:t>między</a:t>
            </a:r>
            <a:r>
              <a:rPr lang="en-US" sz="2200" dirty="0"/>
              <a:t> </a:t>
            </a:r>
            <a:r>
              <a:rPr lang="en-US" sz="2200" dirty="0" err="1"/>
              <a:t>teorią</a:t>
            </a:r>
            <a:r>
              <a:rPr lang="en-US" sz="2200" dirty="0"/>
              <a:t>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en-US" sz="2200" dirty="0" err="1" smtClean="0"/>
              <a:t>i</a:t>
            </a:r>
            <a:r>
              <a:rPr lang="en-US" sz="2200" dirty="0" smtClean="0"/>
              <a:t> </a:t>
            </a:r>
            <a:r>
              <a:rPr lang="en-US" sz="2200" dirty="0" err="1"/>
              <a:t>praktyką</a:t>
            </a:r>
            <a:r>
              <a:rPr lang="en-US" sz="2200" dirty="0"/>
              <a:t>, </a:t>
            </a:r>
            <a:r>
              <a:rPr lang="en-US" sz="2200" dirty="0" err="1"/>
              <a:t>zaangażowanie</a:t>
            </a:r>
            <a:r>
              <a:rPr lang="en-US" sz="2200" dirty="0"/>
              <a:t>, etc. </a:t>
            </a:r>
          </a:p>
        </p:txBody>
      </p:sp>
    </p:spTree>
    <p:extLst>
      <p:ext uri="{BB962C8B-B14F-4D97-AF65-F5344CB8AC3E}">
        <p14:creationId xmlns:p14="http://schemas.microsoft.com/office/powerpoint/2010/main" val="238591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val="57150800"/>
              </p:ext>
            </p:extLst>
          </p:nvPr>
        </p:nvGraphicFramePr>
        <p:xfrm>
          <a:off x="3852336" y="1123837"/>
          <a:ext cx="7332132" cy="5022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ytuł 1"/>
          <p:cNvSpPr txBox="1">
            <a:spLocks/>
          </p:cNvSpPr>
          <p:nvPr/>
        </p:nvSpPr>
        <p:spPr>
          <a:xfrm>
            <a:off x="32217" y="0"/>
            <a:ext cx="3502617" cy="796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b="1" dirty="0" smtClean="0">
                <a:solidFill>
                  <a:srgbClr val="40BAD2"/>
                </a:solidFill>
              </a:rPr>
              <a:t>Czym jest Ocena Technologii Medycznych</a:t>
            </a:r>
            <a:r>
              <a:rPr lang="pl-PL" sz="2800" dirty="0" smtClean="0">
                <a:solidFill>
                  <a:srgbClr val="40BAD2"/>
                </a:solidFill>
              </a:rPr>
              <a:t> </a:t>
            </a:r>
            <a:endParaRPr lang="pl-PL" sz="2800" b="1" dirty="0">
              <a:solidFill>
                <a:srgbClr val="40BAD2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6761784" y="566042"/>
            <a:ext cx="151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Tematyka</a:t>
            </a:r>
            <a:endParaRPr lang="pl-PL" sz="24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77567" y="1456840"/>
            <a:ext cx="29474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</a:rPr>
              <a:t>Warsztat: </a:t>
            </a:r>
            <a:br>
              <a:rPr lang="pl-PL" sz="3200" b="1" dirty="0">
                <a:solidFill>
                  <a:schemeClr val="bg1"/>
                </a:solidFill>
              </a:rPr>
            </a:br>
            <a:r>
              <a:rPr lang="pl-PL" sz="3200" b="1" dirty="0">
                <a:solidFill>
                  <a:schemeClr val="bg1"/>
                </a:solidFill>
              </a:rPr>
              <a:t/>
            </a:r>
            <a:br>
              <a:rPr lang="pl-PL" sz="3200" b="1" dirty="0">
                <a:solidFill>
                  <a:schemeClr val="bg1"/>
                </a:solidFill>
              </a:rPr>
            </a:br>
            <a:r>
              <a:rPr lang="pl-PL" sz="3200" b="1" dirty="0">
                <a:solidFill>
                  <a:schemeClr val="bg1"/>
                </a:solidFill>
              </a:rPr>
              <a:t>Jak stworzyć efektywną kampanię szerzącą świadomość</a:t>
            </a:r>
          </a:p>
        </p:txBody>
      </p:sp>
    </p:spTree>
    <p:extLst>
      <p:ext uri="{BB962C8B-B14F-4D97-AF65-F5344CB8AC3E}">
        <p14:creationId xmlns:p14="http://schemas.microsoft.com/office/powerpoint/2010/main" val="317076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algn="ctr"/>
            <a:r>
              <a:rPr lang="pl-PL" sz="2800" dirty="0"/>
              <a:t>Warsztat </a:t>
            </a:r>
            <a:r>
              <a:rPr lang="pl-PL" sz="2800" dirty="0" smtClean="0"/>
              <a:t>prowadziła</a:t>
            </a:r>
            <a:br>
              <a:rPr lang="pl-PL" sz="2800" dirty="0" smtClean="0"/>
            </a:br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/>
              <a:t>Fabryka Komunikacji </a:t>
            </a:r>
            <a:r>
              <a:rPr lang="pl-PL" sz="2800" dirty="0" smtClean="0"/>
              <a:t>Społecznej</a:t>
            </a:r>
            <a:br>
              <a:rPr lang="pl-PL" sz="2800" dirty="0" smtClean="0"/>
            </a:br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/>
              <a:t>Pani Anna Iżyńska</a:t>
            </a:r>
            <a:br>
              <a:rPr lang="pl-PL" sz="2800" dirty="0"/>
            </a:br>
            <a:r>
              <a:rPr lang="pl-PL" sz="2800" dirty="0"/>
              <a:t>Paweł </a:t>
            </a:r>
            <a:r>
              <a:rPr lang="pl-PL" sz="2800" dirty="0" err="1"/>
              <a:t>Prochenka</a:t>
            </a:r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/>
              <a:t>Ireneusz Stankiewicz</a:t>
            </a:r>
            <a:br>
              <a:rPr lang="pl-PL" sz="2800" dirty="0"/>
            </a:br>
            <a:endParaRPr lang="pl-PL" sz="2800" dirty="0"/>
          </a:p>
        </p:txBody>
      </p:sp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val="4029688380"/>
              </p:ext>
            </p:extLst>
          </p:nvPr>
        </p:nvGraphicFramePr>
        <p:xfrm>
          <a:off x="3852336" y="1123837"/>
          <a:ext cx="7332132" cy="5022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6411368" y="662172"/>
            <a:ext cx="2214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Wiedza trenera</a:t>
            </a:r>
            <a:endParaRPr lang="pl-PL" sz="2400" b="1" dirty="0"/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32217" y="0"/>
            <a:ext cx="3502617" cy="796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b="1" dirty="0">
                <a:solidFill>
                  <a:srgbClr val="40BAD2"/>
                </a:solidFill>
              </a:rPr>
              <a:t>Jak stworzyć efektywną kampanię szerzącą świadomość</a:t>
            </a:r>
          </a:p>
        </p:txBody>
      </p:sp>
    </p:spTree>
    <p:extLst>
      <p:ext uri="{BB962C8B-B14F-4D97-AF65-F5344CB8AC3E}">
        <p14:creationId xmlns:p14="http://schemas.microsoft.com/office/powerpoint/2010/main" val="354261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val="2677999057"/>
              </p:ext>
            </p:extLst>
          </p:nvPr>
        </p:nvGraphicFramePr>
        <p:xfrm>
          <a:off x="3852336" y="1123837"/>
          <a:ext cx="7332132" cy="5022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6121831" y="662172"/>
            <a:ext cx="3275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Styl i interakcje trenera</a:t>
            </a:r>
            <a:endParaRPr lang="pl-PL" sz="2400" b="1" dirty="0"/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32217" y="0"/>
            <a:ext cx="3502617" cy="796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b="1" dirty="0">
                <a:solidFill>
                  <a:srgbClr val="40BAD2"/>
                </a:solidFill>
              </a:rPr>
              <a:t>Jak stworzyć efektywną kampanię szerzącą świadomość</a:t>
            </a:r>
          </a:p>
        </p:txBody>
      </p:sp>
      <p:sp>
        <p:nvSpPr>
          <p:cNvPr id="9" name="Tytuł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solidFill>
                  <a:schemeClr val="bg1"/>
                </a:solidFill>
              </a:rPr>
              <a:t>Warsztat odbył się zarówno w turze pierwszej – porannej </a:t>
            </a:r>
            <a:br>
              <a:rPr lang="pl-PL" sz="20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jak i w</a:t>
            </a:r>
            <a:br>
              <a:rPr lang="pl-PL" sz="20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drugiej – popołudniowej</a:t>
            </a:r>
          </a:p>
          <a:p>
            <a:pPr algn="ctr"/>
            <a:endParaRPr lang="pl-PL" sz="2000" dirty="0" smtClean="0">
              <a:solidFill>
                <a:schemeClr val="bg1"/>
              </a:solidFill>
            </a:endParaRPr>
          </a:p>
          <a:p>
            <a:pPr algn="ctr"/>
            <a:endParaRPr lang="pl-PL" sz="2400" dirty="0">
              <a:solidFill>
                <a:schemeClr val="bg1"/>
              </a:solidFill>
            </a:endParaRPr>
          </a:p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Wzięło w nich udział </a:t>
            </a:r>
          </a:p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13 osób</a:t>
            </a:r>
            <a:endParaRPr lang="pl-P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11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pl-PL" sz="2800" dirty="0"/>
          </a:p>
        </p:txBody>
      </p:sp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val="754295605"/>
              </p:ext>
            </p:extLst>
          </p:nvPr>
        </p:nvGraphicFramePr>
        <p:xfrm>
          <a:off x="3852336" y="1123837"/>
          <a:ext cx="7332132" cy="5022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4773478" y="662172"/>
            <a:ext cx="6062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Znaczenie dla Twojej pracy/sytuacji życiowej</a:t>
            </a:r>
            <a:endParaRPr lang="pl-PL" sz="2400" b="1" dirty="0"/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-24649" y="0"/>
            <a:ext cx="3502617" cy="796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b="1" dirty="0">
                <a:solidFill>
                  <a:srgbClr val="40BAD2"/>
                </a:solidFill>
              </a:rPr>
              <a:t>Jak stworzyć efektywną kampanię szerzącą świadomość</a:t>
            </a:r>
          </a:p>
        </p:txBody>
      </p:sp>
    </p:spTree>
    <p:extLst>
      <p:ext uri="{BB962C8B-B14F-4D97-AF65-F5344CB8AC3E}">
        <p14:creationId xmlns:p14="http://schemas.microsoft.com/office/powerpoint/2010/main" val="151626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pl-PL" sz="2800" dirty="0"/>
          </a:p>
        </p:txBody>
      </p:sp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val="1794145154"/>
              </p:ext>
            </p:extLst>
          </p:nvPr>
        </p:nvGraphicFramePr>
        <p:xfrm>
          <a:off x="3852336" y="1123837"/>
          <a:ext cx="7332132" cy="5022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ytuł 1"/>
          <p:cNvSpPr txBox="1">
            <a:spLocks/>
          </p:cNvSpPr>
          <p:nvPr/>
        </p:nvSpPr>
        <p:spPr>
          <a:xfrm>
            <a:off x="32217" y="0"/>
            <a:ext cx="3502617" cy="796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b="1" dirty="0">
                <a:solidFill>
                  <a:srgbClr val="40BAD2"/>
                </a:solidFill>
              </a:rPr>
              <a:t>Jak stworzyć efektywną kampanię szerzącą świadomość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4014061" y="398437"/>
            <a:ext cx="7170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 b="1" i="0" u="none" strike="noStrike" kern="1200" baseline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2200" dirty="0" err="1"/>
              <a:t>Struktura</a:t>
            </a:r>
            <a:r>
              <a:rPr lang="en-US" sz="2200" dirty="0"/>
              <a:t>- </a:t>
            </a:r>
            <a:r>
              <a:rPr lang="en-US" sz="2200" dirty="0" err="1"/>
              <a:t>czas</a:t>
            </a:r>
            <a:r>
              <a:rPr lang="en-US" sz="2200" dirty="0"/>
              <a:t>, </a:t>
            </a:r>
            <a:r>
              <a:rPr lang="en-US" sz="2200" dirty="0" err="1"/>
              <a:t>równowaga</a:t>
            </a:r>
            <a:r>
              <a:rPr lang="en-US" sz="2200" dirty="0"/>
              <a:t> </a:t>
            </a:r>
            <a:r>
              <a:rPr lang="en-US" sz="2200" dirty="0" err="1"/>
              <a:t>między</a:t>
            </a:r>
            <a:r>
              <a:rPr lang="en-US" sz="2200" dirty="0"/>
              <a:t> </a:t>
            </a:r>
            <a:r>
              <a:rPr lang="en-US" sz="2200" dirty="0" err="1"/>
              <a:t>teorią</a:t>
            </a:r>
            <a:r>
              <a:rPr lang="en-US" sz="2200" dirty="0"/>
              <a:t>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en-US" sz="2200" dirty="0" err="1" smtClean="0"/>
              <a:t>i</a:t>
            </a:r>
            <a:r>
              <a:rPr lang="en-US" sz="2200" dirty="0" smtClean="0"/>
              <a:t> </a:t>
            </a:r>
            <a:r>
              <a:rPr lang="en-US" sz="2200" dirty="0" err="1"/>
              <a:t>praktyką</a:t>
            </a:r>
            <a:r>
              <a:rPr lang="en-US" sz="2200" dirty="0"/>
              <a:t>, </a:t>
            </a:r>
            <a:r>
              <a:rPr lang="en-US" sz="2200" dirty="0" err="1"/>
              <a:t>zaangażowanie</a:t>
            </a:r>
            <a:r>
              <a:rPr lang="en-US" sz="2200" dirty="0"/>
              <a:t>, etc. </a:t>
            </a:r>
          </a:p>
        </p:txBody>
      </p:sp>
    </p:spTree>
    <p:extLst>
      <p:ext uri="{BB962C8B-B14F-4D97-AF65-F5344CB8AC3E}">
        <p14:creationId xmlns:p14="http://schemas.microsoft.com/office/powerpoint/2010/main" val="171252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val="922799232"/>
              </p:ext>
            </p:extLst>
          </p:nvPr>
        </p:nvGraphicFramePr>
        <p:xfrm>
          <a:off x="3852336" y="1123837"/>
          <a:ext cx="7332132" cy="5022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ytuł 1"/>
          <p:cNvSpPr txBox="1">
            <a:spLocks/>
          </p:cNvSpPr>
          <p:nvPr/>
        </p:nvSpPr>
        <p:spPr>
          <a:xfrm>
            <a:off x="32217" y="0"/>
            <a:ext cx="3502617" cy="796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b="1" dirty="0">
                <a:solidFill>
                  <a:srgbClr val="40BAD2"/>
                </a:solidFill>
              </a:rPr>
              <a:t>Jak budować partnerstwo umożliwiające rozwój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6761784" y="566042"/>
            <a:ext cx="151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Tematyka</a:t>
            </a:r>
            <a:endParaRPr lang="pl-PL" sz="2400" b="1" dirty="0"/>
          </a:p>
        </p:txBody>
      </p:sp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/>
              <a:t>Warsztat:</a:t>
            </a:r>
            <a:br>
              <a:rPr lang="pl-PL" b="1" dirty="0" smtClean="0"/>
            </a:br>
            <a:r>
              <a:rPr lang="pl-PL" b="1" dirty="0"/>
              <a:t/>
            </a:r>
            <a:br>
              <a:rPr lang="pl-PL" b="1" dirty="0"/>
            </a:br>
            <a:r>
              <a:rPr lang="pl-PL" b="1" dirty="0"/>
              <a:t>Jak budować partnerstwo umożliwiające rozwój</a:t>
            </a:r>
            <a:br>
              <a:rPr lang="pl-PL" b="1" dirty="0"/>
            </a:br>
            <a:r>
              <a:rPr lang="pl-PL" sz="2800" dirty="0"/>
              <a:t/>
            </a:r>
            <a:br>
              <a:rPr lang="pl-PL" sz="2800" dirty="0"/>
            </a:b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68287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/>
              <a:t>Kwestionariusz</a:t>
            </a:r>
            <a:endParaRPr lang="pl-PL" sz="3200" b="1" dirty="0"/>
          </a:p>
        </p:txBody>
      </p:sp>
      <p:pic>
        <p:nvPicPr>
          <p:cNvPr id="23" name="Symbol zastępczy zawartości 2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672" y="1244601"/>
            <a:ext cx="3950970" cy="4744720"/>
          </a:xfrm>
        </p:spPr>
      </p:pic>
      <p:sp>
        <p:nvSpPr>
          <p:cNvPr id="24" name="pole tekstowe 23"/>
          <p:cNvSpPr txBox="1"/>
          <p:nvPr/>
        </p:nvSpPr>
        <p:spPr>
          <a:xfrm>
            <a:off x="4637447" y="754505"/>
            <a:ext cx="1888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rgbClr val="40BAD2"/>
                </a:solidFill>
              </a:rPr>
              <a:t>Podgląd ankiety</a:t>
            </a:r>
            <a:endParaRPr lang="pl-PL" sz="2000" dirty="0">
              <a:solidFill>
                <a:srgbClr val="40BAD2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616642" y="1754702"/>
            <a:ext cx="388955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Kwestionariusz otrzymał każdy uczestnik warsztatów;</a:t>
            </a:r>
          </a:p>
          <a:p>
            <a:endParaRPr lang="pl-PL" dirty="0" smtClean="0"/>
          </a:p>
          <a:p>
            <a:r>
              <a:rPr lang="pl-PL" dirty="0" smtClean="0"/>
              <a:t>Został stworzony w celu poznania opinii słuchaczy na temat organizacji wydarzenia oraz poszczególnych warsztatów;</a:t>
            </a:r>
          </a:p>
          <a:p>
            <a:endParaRPr lang="pl-PL" dirty="0" smtClean="0"/>
          </a:p>
          <a:p>
            <a:r>
              <a:rPr lang="pl-PL" dirty="0" smtClean="0"/>
              <a:t>Składał się z pytań zamkniętych oraz otwartych, które dały możliwość na wyrażenie swoich uwag.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5821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algn="ctr"/>
            <a:r>
              <a:rPr lang="pl-PL" sz="2800" dirty="0"/>
              <a:t>Warsztat </a:t>
            </a:r>
            <a:r>
              <a:rPr lang="pl-PL" sz="2800" dirty="0" smtClean="0"/>
              <a:t>prowadziła</a:t>
            </a:r>
            <a:br>
              <a:rPr lang="pl-PL" sz="2800" dirty="0" smtClean="0"/>
            </a:br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/>
              <a:t>Pani Anna Kupiecka</a:t>
            </a:r>
            <a:br>
              <a:rPr lang="pl-PL" sz="2800" dirty="0"/>
            </a:b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Fundacja </a:t>
            </a:r>
            <a:r>
              <a:rPr lang="pl-PL" sz="2800" dirty="0" err="1"/>
              <a:t>OnkoCafe</a:t>
            </a:r>
            <a:r>
              <a:rPr lang="pl-PL" sz="2800" dirty="0"/>
              <a:t/>
            </a:r>
            <a:br>
              <a:rPr lang="pl-PL" sz="2800" dirty="0"/>
            </a:br>
            <a:endParaRPr lang="pl-PL" sz="2800" dirty="0"/>
          </a:p>
        </p:txBody>
      </p:sp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val="120024472"/>
              </p:ext>
            </p:extLst>
          </p:nvPr>
        </p:nvGraphicFramePr>
        <p:xfrm>
          <a:off x="3852336" y="1123837"/>
          <a:ext cx="7332132" cy="5022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6411368" y="662172"/>
            <a:ext cx="2214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Wiedza trenera</a:t>
            </a:r>
            <a:endParaRPr lang="pl-PL" sz="2400" b="1" dirty="0"/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32217" y="0"/>
            <a:ext cx="3502617" cy="796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b="1" dirty="0">
                <a:solidFill>
                  <a:srgbClr val="40BAD2"/>
                </a:solidFill>
              </a:rPr>
              <a:t>Jak budować partnerstwo umożliwiające rozwój</a:t>
            </a:r>
          </a:p>
        </p:txBody>
      </p:sp>
    </p:spTree>
    <p:extLst>
      <p:ext uri="{BB962C8B-B14F-4D97-AF65-F5344CB8AC3E}">
        <p14:creationId xmlns:p14="http://schemas.microsoft.com/office/powerpoint/2010/main" val="66631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val="2299711169"/>
              </p:ext>
            </p:extLst>
          </p:nvPr>
        </p:nvGraphicFramePr>
        <p:xfrm>
          <a:off x="3852336" y="1123837"/>
          <a:ext cx="7332132" cy="5022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6121831" y="662172"/>
            <a:ext cx="3275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Styl i interakcje trenera</a:t>
            </a:r>
            <a:endParaRPr lang="pl-PL" sz="2400" b="1" dirty="0"/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32217" y="0"/>
            <a:ext cx="3502617" cy="796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b="1" dirty="0">
                <a:solidFill>
                  <a:srgbClr val="40BAD2"/>
                </a:solidFill>
              </a:rPr>
              <a:t>Jak budować partnerstwo umożliwiające rozwój</a:t>
            </a:r>
          </a:p>
        </p:txBody>
      </p:sp>
      <p:sp>
        <p:nvSpPr>
          <p:cNvPr id="6" name="Tytuł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smtClean="0">
                <a:solidFill>
                  <a:schemeClr val="bg1"/>
                </a:solidFill>
              </a:rPr>
              <a:t>Warsztat odbył się zarówno w turze pierwszej – porannej </a:t>
            </a:r>
            <a:br>
              <a:rPr lang="pl-PL" sz="2000" smtClean="0">
                <a:solidFill>
                  <a:schemeClr val="bg1"/>
                </a:solidFill>
              </a:rPr>
            </a:br>
            <a:r>
              <a:rPr lang="pl-PL" sz="2000" smtClean="0">
                <a:solidFill>
                  <a:schemeClr val="bg1"/>
                </a:solidFill>
              </a:rPr>
              <a:t>jak i w</a:t>
            </a:r>
            <a:br>
              <a:rPr lang="pl-PL" sz="2000" smtClean="0">
                <a:solidFill>
                  <a:schemeClr val="bg1"/>
                </a:solidFill>
              </a:rPr>
            </a:br>
            <a:r>
              <a:rPr lang="pl-PL" sz="2000" smtClean="0">
                <a:solidFill>
                  <a:schemeClr val="bg1"/>
                </a:solidFill>
              </a:rPr>
              <a:t>drugiej – popołudniowej</a:t>
            </a:r>
          </a:p>
          <a:p>
            <a:pPr algn="ctr"/>
            <a:endParaRPr lang="pl-PL" sz="2000" smtClean="0">
              <a:solidFill>
                <a:schemeClr val="bg1"/>
              </a:solidFill>
            </a:endParaRPr>
          </a:p>
          <a:p>
            <a:pPr algn="ctr"/>
            <a:endParaRPr lang="pl-PL" sz="2400" smtClean="0">
              <a:solidFill>
                <a:schemeClr val="bg1"/>
              </a:solidFill>
            </a:endParaRPr>
          </a:p>
          <a:p>
            <a:pPr algn="ctr"/>
            <a:r>
              <a:rPr lang="pl-PL" sz="2400" smtClean="0">
                <a:solidFill>
                  <a:schemeClr val="bg1"/>
                </a:solidFill>
              </a:rPr>
              <a:t>Wzięło w nich udział </a:t>
            </a:r>
          </a:p>
          <a:p>
            <a:pPr algn="ctr"/>
            <a:r>
              <a:rPr lang="pl-PL" sz="2400" b="1" smtClean="0">
                <a:solidFill>
                  <a:schemeClr val="bg1"/>
                </a:solidFill>
              </a:rPr>
              <a:t>9 osób</a:t>
            </a:r>
            <a:endParaRPr lang="pl-P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32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217" y="1142774"/>
            <a:ext cx="3250792" cy="4601183"/>
          </a:xfrm>
        </p:spPr>
        <p:txBody>
          <a:bodyPr>
            <a:normAutofit/>
          </a:bodyPr>
          <a:lstStyle/>
          <a:p>
            <a:pPr algn="ctr"/>
            <a:r>
              <a:rPr lang="pl-PL" sz="2000" dirty="0" smtClean="0"/>
              <a:t>Uczestnicy byli zgodni co do właściwego doboru tematyki warsztatów jednak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b="1" dirty="0" smtClean="0"/>
              <a:t>nie wszystkie kwestie pasują zarówno </a:t>
            </a:r>
            <a:br>
              <a:rPr lang="pl-PL" sz="2400" b="1" dirty="0" smtClean="0"/>
            </a:br>
            <a:r>
              <a:rPr lang="pl-PL" sz="2400" b="1" dirty="0" smtClean="0"/>
              <a:t>do dużych organizacji czy fundacji jak i do małych</a:t>
            </a:r>
            <a:br>
              <a:rPr lang="pl-PL" sz="2400" b="1" dirty="0" smtClean="0"/>
            </a:br>
            <a:r>
              <a:rPr lang="pl-PL" sz="1800" dirty="0" smtClean="0"/>
              <a:t>należy uwzględnić różnice, które widoczne są m.in. </a:t>
            </a:r>
            <a:r>
              <a:rPr lang="pl-PL" sz="1800" dirty="0"/>
              <a:t>w</a:t>
            </a:r>
            <a:r>
              <a:rPr lang="pl-PL" sz="1800" dirty="0" smtClean="0"/>
              <a:t> budżetach </a:t>
            </a:r>
            <a:endParaRPr lang="pl-PL" sz="1800" dirty="0"/>
          </a:p>
        </p:txBody>
      </p:sp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val="2094161740"/>
              </p:ext>
            </p:extLst>
          </p:nvPr>
        </p:nvGraphicFramePr>
        <p:xfrm>
          <a:off x="3852336" y="1123837"/>
          <a:ext cx="7332132" cy="5022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4773478" y="662172"/>
            <a:ext cx="6062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Znaczenie dla Twojej pracy/sytuacji życiowej</a:t>
            </a:r>
            <a:endParaRPr lang="pl-PL" sz="2400" b="1" dirty="0"/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32217" y="0"/>
            <a:ext cx="3502617" cy="796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b="1" dirty="0">
                <a:solidFill>
                  <a:srgbClr val="40BAD2"/>
                </a:solidFill>
              </a:rPr>
              <a:t>Jak budować partnerstwo umożliwiające rozwój</a:t>
            </a:r>
          </a:p>
        </p:txBody>
      </p:sp>
    </p:spTree>
    <p:extLst>
      <p:ext uri="{BB962C8B-B14F-4D97-AF65-F5344CB8AC3E}">
        <p14:creationId xmlns:p14="http://schemas.microsoft.com/office/powerpoint/2010/main" val="275541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400" dirty="0" smtClean="0"/>
              <a:t>Zauważalna jest potrzeba zwiększenia nacisku na </a:t>
            </a:r>
            <a:r>
              <a:rPr lang="pl-PL" sz="2400" b="1" dirty="0" smtClean="0"/>
              <a:t>praktykę</a:t>
            </a:r>
            <a:endParaRPr lang="pl-PL" sz="2400" b="1" dirty="0"/>
          </a:p>
        </p:txBody>
      </p:sp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val="1530223341"/>
              </p:ext>
            </p:extLst>
          </p:nvPr>
        </p:nvGraphicFramePr>
        <p:xfrm>
          <a:off x="3852336" y="1123837"/>
          <a:ext cx="7332132" cy="5022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4014061" y="398437"/>
            <a:ext cx="7170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 b="1" i="0" u="none" strike="noStrike" kern="1200" baseline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2200" dirty="0" err="1"/>
              <a:t>Struktura</a:t>
            </a:r>
            <a:r>
              <a:rPr lang="en-US" sz="2200" dirty="0"/>
              <a:t>- </a:t>
            </a:r>
            <a:r>
              <a:rPr lang="en-US" sz="2200" dirty="0" err="1"/>
              <a:t>czas</a:t>
            </a:r>
            <a:r>
              <a:rPr lang="en-US" sz="2200" dirty="0"/>
              <a:t>, </a:t>
            </a:r>
            <a:r>
              <a:rPr lang="en-US" sz="2200" dirty="0" err="1"/>
              <a:t>równowaga</a:t>
            </a:r>
            <a:r>
              <a:rPr lang="en-US" sz="2200" dirty="0"/>
              <a:t> </a:t>
            </a:r>
            <a:r>
              <a:rPr lang="en-US" sz="2200" dirty="0" err="1"/>
              <a:t>między</a:t>
            </a:r>
            <a:r>
              <a:rPr lang="en-US" sz="2200" dirty="0"/>
              <a:t> </a:t>
            </a:r>
            <a:r>
              <a:rPr lang="en-US" sz="2200" dirty="0" err="1"/>
              <a:t>teorią</a:t>
            </a:r>
            <a:r>
              <a:rPr lang="en-US" sz="2200" dirty="0"/>
              <a:t>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en-US" sz="2200" dirty="0" err="1" smtClean="0"/>
              <a:t>i</a:t>
            </a:r>
            <a:r>
              <a:rPr lang="en-US" sz="2200" dirty="0" smtClean="0"/>
              <a:t> </a:t>
            </a:r>
            <a:r>
              <a:rPr lang="en-US" sz="2200" dirty="0" err="1"/>
              <a:t>praktyką</a:t>
            </a:r>
            <a:r>
              <a:rPr lang="en-US" sz="2200" dirty="0"/>
              <a:t>, </a:t>
            </a:r>
            <a:r>
              <a:rPr lang="en-US" sz="2200" dirty="0" err="1"/>
              <a:t>zaangażowanie</a:t>
            </a:r>
            <a:r>
              <a:rPr lang="en-US" sz="2200" dirty="0"/>
              <a:t>, etc. </a:t>
            </a: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32217" y="0"/>
            <a:ext cx="3502617" cy="796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b="1" dirty="0">
                <a:solidFill>
                  <a:srgbClr val="40BAD2"/>
                </a:solidFill>
              </a:rPr>
              <a:t>Jak budować partnerstwo umożliwiające rozwój</a:t>
            </a:r>
          </a:p>
        </p:txBody>
      </p:sp>
    </p:spTree>
    <p:extLst>
      <p:ext uri="{BB962C8B-B14F-4D97-AF65-F5344CB8AC3E}">
        <p14:creationId xmlns:p14="http://schemas.microsoft.com/office/powerpoint/2010/main" val="413259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1023586"/>
            <a:ext cx="3060701" cy="4601183"/>
          </a:xfrm>
        </p:spPr>
        <p:txBody>
          <a:bodyPr/>
          <a:lstStyle/>
          <a:p>
            <a:pPr algn="ctr"/>
            <a:r>
              <a:rPr lang="pl-PL" dirty="0" smtClean="0"/>
              <a:t>Podsumowanie</a:t>
            </a:r>
            <a:br>
              <a:rPr lang="pl-PL" dirty="0" smtClean="0"/>
            </a:br>
            <a:r>
              <a:rPr lang="pl-PL" sz="2800" dirty="0" smtClean="0"/>
              <a:t>pytań otwartych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16522" y="460462"/>
            <a:ext cx="3474720" cy="807720"/>
          </a:xfrm>
        </p:spPr>
        <p:txBody>
          <a:bodyPr>
            <a:normAutofit/>
          </a:bodyPr>
          <a:lstStyle/>
          <a:p>
            <a:pPr algn="ctr"/>
            <a:r>
              <a:rPr lang="pl-PL" sz="4400" dirty="0" smtClean="0">
                <a:solidFill>
                  <a:srgbClr val="40BAD2"/>
                </a:solidFill>
              </a:rPr>
              <a:t>+</a:t>
            </a:r>
            <a:endParaRPr lang="pl-PL" sz="4400" dirty="0">
              <a:solidFill>
                <a:srgbClr val="40BAD2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3867912" y="1209645"/>
            <a:ext cx="3474720" cy="2321443"/>
          </a:xfrm>
        </p:spPr>
        <p:txBody>
          <a:bodyPr>
            <a:noAutofit/>
          </a:bodyPr>
          <a:lstStyle/>
          <a:p>
            <a:r>
              <a:rPr lang="pl-PL" sz="1600" dirty="0" smtClean="0"/>
              <a:t>Prezentacje wstępne</a:t>
            </a:r>
          </a:p>
          <a:p>
            <a:r>
              <a:rPr lang="pl-PL" sz="1600" dirty="0" smtClean="0"/>
              <a:t>Organizacja</a:t>
            </a:r>
          </a:p>
          <a:p>
            <a:r>
              <a:rPr lang="pl-PL" sz="1600" dirty="0" smtClean="0"/>
              <a:t>Ciekawi prelegenci</a:t>
            </a:r>
          </a:p>
          <a:p>
            <a:r>
              <a:rPr lang="pl-PL" sz="1600" dirty="0" smtClean="0"/>
              <a:t>Dużo wartościowej wiedzy tematycznej</a:t>
            </a:r>
          </a:p>
          <a:p>
            <a:r>
              <a:rPr lang="pl-PL" sz="1600" dirty="0" smtClean="0"/>
              <a:t>Zaangażowanie twórców</a:t>
            </a:r>
            <a:endParaRPr lang="pl-PL" sz="160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7818463" y="460462"/>
            <a:ext cx="3474720" cy="813171"/>
          </a:xfrm>
        </p:spPr>
        <p:txBody>
          <a:bodyPr>
            <a:normAutofit/>
          </a:bodyPr>
          <a:lstStyle/>
          <a:p>
            <a:pPr algn="ctr"/>
            <a:r>
              <a:rPr lang="pl-PL" sz="4400" dirty="0" smtClean="0">
                <a:solidFill>
                  <a:srgbClr val="40BAD2"/>
                </a:solidFill>
              </a:rPr>
              <a:t>-</a:t>
            </a:r>
            <a:endParaRPr lang="pl-PL" sz="4400" dirty="0">
              <a:solidFill>
                <a:srgbClr val="40BAD2"/>
              </a:solidFill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7818463" y="1268182"/>
            <a:ext cx="3474720" cy="2321443"/>
          </a:xfrm>
        </p:spPr>
        <p:txBody>
          <a:bodyPr>
            <a:normAutofit/>
          </a:bodyPr>
          <a:lstStyle/>
          <a:p>
            <a:r>
              <a:rPr lang="pl-PL" sz="1600" dirty="0" smtClean="0"/>
              <a:t>Krótki czas warsztatów</a:t>
            </a:r>
          </a:p>
          <a:p>
            <a:r>
              <a:rPr lang="pl-PL" sz="1600" dirty="0" smtClean="0"/>
              <a:t>Brak możliwości uczestnictwa we wszystkich warsztatach</a:t>
            </a:r>
          </a:p>
          <a:p>
            <a:r>
              <a:rPr lang="pl-PL" sz="1600" dirty="0" smtClean="0"/>
              <a:t>Mała frekwencja</a:t>
            </a:r>
          </a:p>
          <a:p>
            <a:r>
              <a:rPr lang="pl-PL" sz="1600" dirty="0" smtClean="0"/>
              <a:t>Więcej teorii niż praktyki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144483" y="3346422"/>
            <a:ext cx="2396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40BAD2"/>
                </a:solidFill>
              </a:rPr>
              <a:t>Pomysły na przyszłość</a:t>
            </a:r>
            <a:endParaRPr lang="pl-PL" b="1" dirty="0">
              <a:solidFill>
                <a:srgbClr val="40BAD2"/>
              </a:solidFill>
            </a:endParaRPr>
          </a:p>
        </p:txBody>
      </p:sp>
      <p:sp>
        <p:nvSpPr>
          <p:cNvPr id="10" name="Symbol zastępczy zawartości 3"/>
          <p:cNvSpPr txBox="1">
            <a:spLocks/>
          </p:cNvSpPr>
          <p:nvPr/>
        </p:nvSpPr>
        <p:spPr>
          <a:xfrm>
            <a:off x="3867912" y="3810000"/>
            <a:ext cx="8019288" cy="2716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 smtClean="0"/>
              <a:t>Dwudniowe warsztaty</a:t>
            </a:r>
          </a:p>
          <a:p>
            <a:r>
              <a:rPr lang="pl-PL" sz="1800" dirty="0" smtClean="0"/>
              <a:t>Więcej tego typu spotkań poza Warszawą</a:t>
            </a:r>
          </a:p>
          <a:p>
            <a:r>
              <a:rPr lang="pl-PL" sz="1800" dirty="0"/>
              <a:t>Warsztaty </a:t>
            </a:r>
            <a:r>
              <a:rPr lang="pl-PL" sz="1800" dirty="0" smtClean="0"/>
              <a:t>nt.:</a:t>
            </a:r>
          </a:p>
          <a:p>
            <a:pPr marL="0" indent="0">
              <a:buNone/>
            </a:pPr>
            <a:r>
              <a:rPr lang="pl-PL" sz="1800" dirty="0" smtClean="0"/>
              <a:t>	- mediów </a:t>
            </a:r>
            <a:r>
              <a:rPr lang="pl-PL" sz="1800" dirty="0"/>
              <a:t>społecznościowych, </a:t>
            </a:r>
            <a:r>
              <a:rPr lang="pl-PL" sz="1800" dirty="0" smtClean="0"/>
              <a:t>elektronicznych</a:t>
            </a:r>
          </a:p>
          <a:p>
            <a:pPr marL="0" indent="0">
              <a:buNone/>
            </a:pPr>
            <a:r>
              <a:rPr lang="pl-PL" sz="1800" dirty="0" smtClean="0"/>
              <a:t>	- aspektów prawnych </a:t>
            </a:r>
            <a:r>
              <a:rPr lang="pl-PL" sz="1800" dirty="0"/>
              <a:t>oraz wykłady np. na temat nowych metod leczenia </a:t>
            </a:r>
            <a:r>
              <a:rPr lang="pl-PL" sz="1800" dirty="0" smtClean="0"/>
              <a:t>chorób 	neurologicznych </a:t>
            </a:r>
            <a:r>
              <a:rPr lang="pl-PL" sz="1800" dirty="0"/>
              <a:t>a </a:t>
            </a:r>
            <a:r>
              <a:rPr lang="pl-PL" sz="1800" dirty="0" smtClean="0"/>
              <a:t>zwłaszcza </a:t>
            </a:r>
            <a:r>
              <a:rPr lang="pl-PL" sz="1800" dirty="0"/>
              <a:t>stwardnienia rozsianego, najnowsze </a:t>
            </a:r>
            <a:r>
              <a:rPr lang="pl-PL" sz="1800" dirty="0" smtClean="0"/>
              <a:t>odkrycia </a:t>
            </a:r>
            <a:r>
              <a:rPr lang="pl-PL" sz="1800" dirty="0"/>
              <a:t>naukowe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	w neurologii tematykę </a:t>
            </a:r>
            <a:r>
              <a:rPr lang="pl-PL" sz="1800" dirty="0"/>
              <a:t>techniczną, </a:t>
            </a:r>
            <a:r>
              <a:rPr lang="pl-PL" sz="1800" dirty="0" smtClean="0"/>
              <a:t>prawną</a:t>
            </a:r>
            <a:r>
              <a:rPr lang="pl-PL" sz="1800" dirty="0"/>
              <a:t>, formalną, etc</a:t>
            </a:r>
            <a:r>
              <a:rPr lang="pl-PL" sz="1800" dirty="0" smtClean="0"/>
              <a:t>.</a:t>
            </a:r>
          </a:p>
          <a:p>
            <a:pPr marL="0" indent="0">
              <a:buNone/>
            </a:pPr>
            <a:r>
              <a:rPr lang="pl-PL" sz="1800" dirty="0" smtClean="0"/>
              <a:t>	- wskazówki </a:t>
            </a:r>
            <a:r>
              <a:rPr lang="pl-PL" sz="1800" dirty="0"/>
              <a:t>przy zatrudnianiu, prowadzeniu i rozwijaniu stowarzyszeń i fundacji </a:t>
            </a:r>
            <a:endParaRPr lang="pl-PL" sz="1800" dirty="0" smtClean="0"/>
          </a:p>
          <a:p>
            <a:pPr marL="0" indent="0">
              <a:buNone/>
            </a:pPr>
            <a:r>
              <a:rPr lang="pl-PL" sz="1800" dirty="0" smtClean="0"/>
              <a:t>	- działania w </a:t>
            </a:r>
            <a:r>
              <a:rPr lang="pl-PL" sz="1800" dirty="0"/>
              <a:t>mediach </a:t>
            </a:r>
            <a:r>
              <a:rPr lang="pl-PL" sz="1800" dirty="0" smtClean="0"/>
              <a:t>społecznościowych </a:t>
            </a:r>
          </a:p>
          <a:p>
            <a:pPr marL="0" indent="0">
              <a:buNone/>
            </a:pPr>
            <a:r>
              <a:rPr lang="pl-PL" sz="1800" dirty="0" smtClean="0"/>
              <a:t>	- depresji</a:t>
            </a:r>
            <a:r>
              <a:rPr lang="pl-PL" sz="1800" dirty="0"/>
              <a:t>, towarzyszącej innym chorobom</a:t>
            </a:r>
            <a:endParaRPr lang="pl-PL" sz="1800" dirty="0" smtClean="0"/>
          </a:p>
          <a:p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1599344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6032" y="1778000"/>
            <a:ext cx="2834640" cy="1485900"/>
          </a:xfrm>
        </p:spPr>
        <p:txBody>
          <a:bodyPr>
            <a:normAutofit/>
          </a:bodyPr>
          <a:lstStyle/>
          <a:p>
            <a:pPr algn="ctr"/>
            <a:r>
              <a:rPr lang="pl-PL" sz="6000" b="1" dirty="0" smtClean="0"/>
              <a:t>KONIEC</a:t>
            </a:r>
            <a:endParaRPr lang="pl-PL" sz="6000" b="1" dirty="0"/>
          </a:p>
        </p:txBody>
      </p:sp>
      <p:pic>
        <p:nvPicPr>
          <p:cNvPr id="6" name="Symbol zastępczy obrazu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8" b="6208"/>
          <a:stretch>
            <a:fillRect/>
          </a:stretch>
        </p:blipFill>
        <p:spPr>
          <a:xfrm>
            <a:off x="3570644" y="767419"/>
            <a:ext cx="4798656" cy="3152271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000" dirty="0" smtClean="0"/>
              <a:t>Dziękujemy za uwagę</a:t>
            </a:r>
            <a:endParaRPr lang="pl-PL" sz="20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400" y="3163633"/>
            <a:ext cx="3975100" cy="298132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766" y="767419"/>
            <a:ext cx="3115734" cy="22352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107" y="4051300"/>
            <a:ext cx="2925831" cy="209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04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dirty="0" smtClean="0"/>
              <a:t>Dzięki dużej liczbie wypełnionych ankiet jesteśmy w wstanie wyciągnąć wnioski na kolejne tego typu wydarzenia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69268" y="685800"/>
            <a:ext cx="7315200" cy="1320800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Kwestionariusz wypełniło </a:t>
            </a:r>
            <a:r>
              <a:rPr lang="pl-PL" b="1" dirty="0"/>
              <a:t>17</a:t>
            </a:r>
            <a:r>
              <a:rPr lang="pl-PL" dirty="0"/>
              <a:t> z </a:t>
            </a:r>
            <a:r>
              <a:rPr lang="pl-PL" b="1" dirty="0"/>
              <a:t>23</a:t>
            </a:r>
            <a:r>
              <a:rPr lang="pl-PL" dirty="0"/>
              <a:t> obecnych uczestników warsztatów </a:t>
            </a:r>
          </a:p>
          <a:p>
            <a:endParaRPr lang="pl-PL" dirty="0" smtClean="0"/>
          </a:p>
          <a:p>
            <a:endParaRPr lang="pl-PL" dirty="0"/>
          </a:p>
        </p:txBody>
      </p:sp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val="1430356901"/>
              </p:ext>
            </p:extLst>
          </p:nvPr>
        </p:nvGraphicFramePr>
        <p:xfrm>
          <a:off x="3852336" y="1123837"/>
          <a:ext cx="7332132" cy="5022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1413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0033"/>
            <a:ext cx="3502617" cy="658467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 smtClean="0">
                <a:solidFill>
                  <a:srgbClr val="40BAD2"/>
                </a:solidFill>
              </a:rPr>
              <a:t>Tematyka warsztatów</a:t>
            </a:r>
            <a:endParaRPr lang="pl-PL" sz="2800" b="1" dirty="0">
              <a:solidFill>
                <a:srgbClr val="40BAD2"/>
              </a:solidFill>
            </a:endParaRPr>
          </a:p>
        </p:txBody>
      </p:sp>
      <p:graphicFrame>
        <p:nvGraphicFramePr>
          <p:cNvPr id="13" name="Symbol zastępczy zawartości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000193"/>
              </p:ext>
            </p:extLst>
          </p:nvPr>
        </p:nvGraphicFramePr>
        <p:xfrm>
          <a:off x="3868738" y="698500"/>
          <a:ext cx="6862762" cy="5333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pole tekstowe 13"/>
          <p:cNvSpPr txBox="1"/>
          <p:nvPr/>
        </p:nvSpPr>
        <p:spPr>
          <a:xfrm>
            <a:off x="252920" y="2681206"/>
            <a:ext cx="2947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Jak widać, warsztaty spełniły oczekiwania uczestników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42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"/>
            <a:ext cx="3502617" cy="821410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 smtClean="0">
                <a:solidFill>
                  <a:srgbClr val="40BAD2"/>
                </a:solidFill>
              </a:rPr>
              <a:t>Tematyka warsztatów</a:t>
            </a:r>
            <a:endParaRPr lang="pl-PL" sz="2800" b="1" dirty="0">
              <a:solidFill>
                <a:srgbClr val="40BAD2"/>
              </a:solidFill>
            </a:endParaRPr>
          </a:p>
        </p:txBody>
      </p:sp>
      <p:graphicFrame>
        <p:nvGraphicFramePr>
          <p:cNvPr id="13" name="Symbol zastępczy zawartości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1069888"/>
              </p:ext>
            </p:extLst>
          </p:nvPr>
        </p:nvGraphicFramePr>
        <p:xfrm>
          <a:off x="3868738" y="697424"/>
          <a:ext cx="6862762" cy="5335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ole tekstowe 3"/>
          <p:cNvSpPr txBox="1"/>
          <p:nvPr/>
        </p:nvSpPr>
        <p:spPr>
          <a:xfrm>
            <a:off x="277567" y="1231185"/>
            <a:ext cx="294748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Wstępne prezentacje przedstawili:</a:t>
            </a:r>
          </a:p>
          <a:p>
            <a:pPr algn="ctr"/>
            <a:endParaRPr lang="pl-PL" sz="2000" dirty="0" smtClean="0">
              <a:solidFill>
                <a:schemeClr val="bg1"/>
              </a:solidFill>
            </a:endParaRPr>
          </a:p>
          <a:p>
            <a:pPr algn="ctr"/>
            <a:r>
              <a:rPr lang="pl-PL" dirty="0" smtClean="0">
                <a:solidFill>
                  <a:schemeClr val="bg1"/>
                </a:solidFill>
              </a:rPr>
              <a:t>Rzecznik Praw Obywatelskich </a:t>
            </a:r>
          </a:p>
          <a:p>
            <a:pPr algn="ctr"/>
            <a:r>
              <a:rPr lang="pl-PL" dirty="0" smtClean="0">
                <a:solidFill>
                  <a:schemeClr val="bg1"/>
                </a:solidFill>
              </a:rPr>
              <a:t>Adam </a:t>
            </a:r>
            <a:r>
              <a:rPr lang="pl-PL" dirty="0" err="1" smtClean="0">
                <a:solidFill>
                  <a:schemeClr val="bg1"/>
                </a:solidFill>
              </a:rPr>
              <a:t>Bodnar</a:t>
            </a:r>
            <a:endParaRPr lang="pl-PL" dirty="0" smtClean="0">
              <a:solidFill>
                <a:schemeClr val="bg1"/>
              </a:solidFill>
            </a:endParaRPr>
          </a:p>
          <a:p>
            <a:pPr algn="ctr"/>
            <a:endParaRPr lang="pl-PL" dirty="0" smtClean="0">
              <a:solidFill>
                <a:schemeClr val="bg1"/>
              </a:solidFill>
            </a:endParaRPr>
          </a:p>
          <a:p>
            <a:pPr algn="ctr"/>
            <a:r>
              <a:rPr lang="pl-PL" dirty="0" smtClean="0">
                <a:solidFill>
                  <a:schemeClr val="bg1"/>
                </a:solidFill>
              </a:rPr>
              <a:t>Poseł do Parlamentu Europejskiego </a:t>
            </a:r>
          </a:p>
          <a:p>
            <a:pPr algn="ctr"/>
            <a:r>
              <a:rPr lang="pl-PL" dirty="0" smtClean="0">
                <a:solidFill>
                  <a:schemeClr val="bg1"/>
                </a:solidFill>
              </a:rPr>
              <a:t>Bogdan Wenta</a:t>
            </a:r>
          </a:p>
          <a:p>
            <a:pPr algn="ctr"/>
            <a:endParaRPr lang="pl-PL" dirty="0" smtClean="0">
              <a:solidFill>
                <a:schemeClr val="bg1"/>
              </a:solidFill>
            </a:endParaRPr>
          </a:p>
          <a:p>
            <a:pPr algn="ctr"/>
            <a:r>
              <a:rPr lang="pl-PL" dirty="0" smtClean="0">
                <a:solidFill>
                  <a:schemeClr val="bg1"/>
                </a:solidFill>
              </a:rPr>
              <a:t>Prof. Maria Barcikowska</a:t>
            </a:r>
          </a:p>
          <a:p>
            <a:pPr algn="ctr"/>
            <a:endParaRPr lang="pl-PL" dirty="0" smtClean="0">
              <a:solidFill>
                <a:schemeClr val="bg1"/>
              </a:solidFill>
            </a:endParaRPr>
          </a:p>
          <a:p>
            <a:pPr algn="ctr"/>
            <a:r>
              <a:rPr lang="pl-PL" dirty="0" smtClean="0">
                <a:solidFill>
                  <a:schemeClr val="bg1"/>
                </a:solidFill>
              </a:rPr>
              <a:t>Prof. Wiesław </a:t>
            </a:r>
            <a:r>
              <a:rPr lang="pl-PL" dirty="0" err="1" smtClean="0">
                <a:solidFill>
                  <a:schemeClr val="bg1"/>
                </a:solidFill>
              </a:rPr>
              <a:t>Nowińśki</a:t>
            </a:r>
            <a:endParaRPr lang="pl-PL" dirty="0" smtClean="0">
              <a:solidFill>
                <a:schemeClr val="bg1"/>
              </a:solidFill>
            </a:endParaRPr>
          </a:p>
          <a:p>
            <a:pPr algn="ctr"/>
            <a:endParaRPr lang="pl-PL" sz="2400" dirty="0" smtClean="0">
              <a:solidFill>
                <a:schemeClr val="bg1"/>
              </a:solidFill>
            </a:endParaRPr>
          </a:p>
          <a:p>
            <a:pPr algn="ctr"/>
            <a:endParaRPr lang="pl-P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14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"/>
            <a:ext cx="3502617" cy="821410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 smtClean="0">
                <a:solidFill>
                  <a:srgbClr val="40BAD2"/>
                </a:solidFill>
              </a:rPr>
              <a:t>Tematyka warsztatów</a:t>
            </a:r>
            <a:endParaRPr lang="pl-PL" sz="2800" b="1" dirty="0">
              <a:solidFill>
                <a:srgbClr val="40BAD2"/>
              </a:solidFill>
            </a:endParaRPr>
          </a:p>
        </p:txBody>
      </p:sp>
      <p:graphicFrame>
        <p:nvGraphicFramePr>
          <p:cNvPr id="13" name="Symbol zastępczy zawartości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6802061"/>
              </p:ext>
            </p:extLst>
          </p:nvPr>
        </p:nvGraphicFramePr>
        <p:xfrm>
          <a:off x="3868738" y="697424"/>
          <a:ext cx="6862762" cy="5335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ole tekstowe 3"/>
          <p:cNvSpPr txBox="1"/>
          <p:nvPr/>
        </p:nvSpPr>
        <p:spPr>
          <a:xfrm>
            <a:off x="154983" y="1231185"/>
            <a:ext cx="314615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Warsztaty były podzielone </a:t>
            </a:r>
          </a:p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na dwie serie:</a:t>
            </a:r>
          </a:p>
          <a:p>
            <a:pPr algn="ctr"/>
            <a:endParaRPr lang="pl-PL" sz="2400" dirty="0" smtClean="0">
              <a:solidFill>
                <a:schemeClr val="bg1"/>
              </a:solidFill>
            </a:endParaRPr>
          </a:p>
          <a:p>
            <a:pPr algn="ctr"/>
            <a:r>
              <a:rPr lang="pl-PL" sz="2000" dirty="0" smtClean="0">
                <a:solidFill>
                  <a:schemeClr val="bg1"/>
                </a:solidFill>
              </a:rPr>
              <a:t>W godzinach </a:t>
            </a:r>
          </a:p>
          <a:p>
            <a:pPr algn="ctr"/>
            <a:r>
              <a:rPr lang="pl-PL" sz="2000" dirty="0" smtClean="0">
                <a:solidFill>
                  <a:schemeClr val="bg1"/>
                </a:solidFill>
              </a:rPr>
              <a:t>11:00-12:30 </a:t>
            </a:r>
          </a:p>
          <a:p>
            <a:pPr algn="ctr"/>
            <a:r>
              <a:rPr lang="pl-PL" sz="2000" dirty="0" smtClean="0">
                <a:solidFill>
                  <a:schemeClr val="bg1"/>
                </a:solidFill>
              </a:rPr>
              <a:t>odbyły się </a:t>
            </a:r>
            <a:r>
              <a:rPr lang="pl-PL" sz="2000" u="sng" dirty="0" smtClean="0">
                <a:solidFill>
                  <a:schemeClr val="bg1"/>
                </a:solidFill>
              </a:rPr>
              <a:t>2 warsztaty</a:t>
            </a:r>
          </a:p>
          <a:p>
            <a:pPr algn="ctr"/>
            <a:endParaRPr lang="pl-PL" sz="2000" dirty="0" smtClean="0">
              <a:solidFill>
                <a:schemeClr val="bg1"/>
              </a:solidFill>
            </a:endParaRPr>
          </a:p>
          <a:p>
            <a:pPr algn="ctr"/>
            <a:r>
              <a:rPr lang="pl-PL" sz="2000" dirty="0" smtClean="0">
                <a:solidFill>
                  <a:schemeClr val="bg1"/>
                </a:solidFill>
              </a:rPr>
              <a:t>W godzinach </a:t>
            </a:r>
          </a:p>
          <a:p>
            <a:pPr algn="ctr"/>
            <a:r>
              <a:rPr lang="pl-PL" sz="2000" dirty="0" smtClean="0">
                <a:solidFill>
                  <a:schemeClr val="bg1"/>
                </a:solidFill>
              </a:rPr>
              <a:t>13:30-15:00 </a:t>
            </a:r>
          </a:p>
          <a:p>
            <a:pPr algn="ctr"/>
            <a:r>
              <a:rPr lang="pl-PL" sz="2000" dirty="0" smtClean="0">
                <a:solidFill>
                  <a:schemeClr val="bg1"/>
                </a:solidFill>
              </a:rPr>
              <a:t>odbyły się </a:t>
            </a:r>
            <a:r>
              <a:rPr lang="pl-PL" sz="2000" u="sng" dirty="0" smtClean="0">
                <a:solidFill>
                  <a:schemeClr val="bg1"/>
                </a:solidFill>
              </a:rPr>
              <a:t>3 warsztaty</a:t>
            </a:r>
            <a:endParaRPr lang="pl-PL" sz="200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89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"/>
            <a:ext cx="3502617" cy="821410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 smtClean="0">
                <a:solidFill>
                  <a:srgbClr val="40BAD2"/>
                </a:solidFill>
              </a:rPr>
              <a:t>Tematyka warsztatów</a:t>
            </a:r>
            <a:endParaRPr lang="pl-PL" sz="2800" b="1" dirty="0">
              <a:solidFill>
                <a:srgbClr val="40BAD2"/>
              </a:solidFill>
            </a:endParaRPr>
          </a:p>
        </p:txBody>
      </p:sp>
      <p:graphicFrame>
        <p:nvGraphicFramePr>
          <p:cNvPr id="13" name="Symbol zastępczy zawartości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868237"/>
              </p:ext>
            </p:extLst>
          </p:nvPr>
        </p:nvGraphicFramePr>
        <p:xfrm>
          <a:off x="3930731" y="681926"/>
          <a:ext cx="6862762" cy="5335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ole tekstowe 3"/>
          <p:cNvSpPr txBox="1"/>
          <p:nvPr/>
        </p:nvSpPr>
        <p:spPr>
          <a:xfrm>
            <a:off x="178230" y="2548541"/>
            <a:ext cx="314615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Tematyka warsztatów została dobrana w taki sposób, by każdy mógł znaleźć coś dla siebie.</a:t>
            </a:r>
          </a:p>
          <a:p>
            <a:pPr algn="ctr"/>
            <a:endParaRPr lang="pl-PL" sz="2000" dirty="0">
              <a:solidFill>
                <a:schemeClr val="bg1"/>
              </a:solidFill>
            </a:endParaRPr>
          </a:p>
          <a:p>
            <a:pPr algn="ctr"/>
            <a:r>
              <a:rPr lang="pl-PL" sz="20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endParaRPr lang="pl-P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8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Warsztaty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Ocena poszczególnych warsztatów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40107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0033"/>
            <a:ext cx="3502617" cy="65846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 smtClean="0">
                <a:solidFill>
                  <a:srgbClr val="40BAD2"/>
                </a:solidFill>
              </a:rPr>
              <a:t>Czym </a:t>
            </a:r>
            <a:r>
              <a:rPr lang="pl-PL" sz="2800" b="1" dirty="0">
                <a:solidFill>
                  <a:srgbClr val="40BAD2"/>
                </a:solidFill>
              </a:rPr>
              <a:t>jest Ocena Technologii Medycznych</a:t>
            </a:r>
            <a:r>
              <a:rPr lang="pl-PL" sz="2800" dirty="0">
                <a:solidFill>
                  <a:srgbClr val="40BAD2"/>
                </a:solidFill>
              </a:rPr>
              <a:t> </a:t>
            </a:r>
            <a:endParaRPr lang="pl-PL" sz="2800" b="1" dirty="0">
              <a:solidFill>
                <a:srgbClr val="40BAD2"/>
              </a:solidFill>
            </a:endParaRPr>
          </a:p>
        </p:txBody>
      </p:sp>
      <p:graphicFrame>
        <p:nvGraphicFramePr>
          <p:cNvPr id="13" name="Symbol zastępczy zawartości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2365265"/>
              </p:ext>
            </p:extLst>
          </p:nvPr>
        </p:nvGraphicFramePr>
        <p:xfrm>
          <a:off x="3868738" y="698500"/>
          <a:ext cx="6862762" cy="5333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ytuł 1"/>
          <p:cNvSpPr txBox="1">
            <a:spLocks/>
          </p:cNvSpPr>
          <p:nvPr/>
        </p:nvSpPr>
        <p:spPr>
          <a:xfrm>
            <a:off x="0" y="1123837"/>
            <a:ext cx="3392423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b="1" dirty="0" smtClean="0"/>
              <a:t>Warsztat: </a:t>
            </a:r>
            <a:br>
              <a:rPr lang="pl-PL" sz="2800" b="1" dirty="0" smtClean="0"/>
            </a:b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/>
              <a:t>Czym jest ocena technologii medycznych (OTM) i dlaczego jest ona ważna z punktu widzenia pacjenta </a:t>
            </a:r>
          </a:p>
          <a:p>
            <a:pPr algn="ctr"/>
            <a:endParaRPr lang="pl-PL" sz="3200" b="1" dirty="0"/>
          </a:p>
        </p:txBody>
      </p:sp>
    </p:spTree>
    <p:extLst>
      <p:ext uri="{BB962C8B-B14F-4D97-AF65-F5344CB8AC3E}">
        <p14:creationId xmlns:p14="http://schemas.microsoft.com/office/powerpoint/2010/main" val="394620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mka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</TotalTime>
  <Words>435</Words>
  <Application>Microsoft Office PowerPoint</Application>
  <PresentationFormat>Panoramiczny</PresentationFormat>
  <Paragraphs>143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9" baseType="lpstr">
      <vt:lpstr>Arial</vt:lpstr>
      <vt:lpstr>Corbel</vt:lpstr>
      <vt:lpstr>Wingdings 2</vt:lpstr>
      <vt:lpstr>Ramka</vt:lpstr>
      <vt:lpstr>Warsztaty:   „Jak zostać swoim własnym rzecznikiem”</vt:lpstr>
      <vt:lpstr>Kwestionariusz</vt:lpstr>
      <vt:lpstr>Dzięki dużej liczbie wypełnionych ankiet jesteśmy w wstanie wyciągnąć wnioski na kolejne tego typu wydarzenia</vt:lpstr>
      <vt:lpstr>Tematyka warsztatów</vt:lpstr>
      <vt:lpstr>Tematyka warsztatów</vt:lpstr>
      <vt:lpstr>Tematyka warsztatów</vt:lpstr>
      <vt:lpstr>Tematyka warsztatów</vt:lpstr>
      <vt:lpstr>Warsztaty</vt:lpstr>
      <vt:lpstr>Czym jest Ocena Technologii Medycznych </vt:lpstr>
      <vt:lpstr>Czym jest Ocena Technologii Medycznych </vt:lpstr>
      <vt:lpstr>Warsztat odbył się jedynie w turze drugiej – popołudniowej   Wzięło w nim udział  8 osób </vt:lpstr>
      <vt:lpstr>Prezentacja programu PowerPoint</vt:lpstr>
      <vt:lpstr>Uczestnicy chwalili możliwość zadawania pytań wykładowcom pod koniec warsztatów</vt:lpstr>
      <vt:lpstr>Prezentacja programu PowerPoint</vt:lpstr>
      <vt:lpstr>Warsztat prowadziła  Fabryka Komunikacji Społecznej  Pani Anna Iżyńska Paweł Prochenka Ireneusz Stankiewicz </vt:lpstr>
      <vt:lpstr>Warsztat odbył się zarówno w turze pierwszej – porannej  jak i w drugiej – popołudniowej   Wzięło w nich udział  13 osób</vt:lpstr>
      <vt:lpstr>Prezentacja programu PowerPoint</vt:lpstr>
      <vt:lpstr>Prezentacja programu PowerPoint</vt:lpstr>
      <vt:lpstr>Warsztat:  Jak budować partnerstwo umożliwiające rozwój  </vt:lpstr>
      <vt:lpstr>Warsztat prowadziła  Pani Anna Kupiecka  Fundacja OnkoCafe </vt:lpstr>
      <vt:lpstr>Warsztat odbył się zarówno w turze pierwszej – porannej  jak i w drugiej – popołudniowej   Wzięło w nich udział  9 osób</vt:lpstr>
      <vt:lpstr>Uczestnicy byli zgodni co do właściwego doboru tematyki warsztatów jednak  nie wszystkie kwestie pasują zarówno  do dużych organizacji czy fundacji jak i do małych należy uwzględnić różnice, które widoczne są m.in. w budżetach </vt:lpstr>
      <vt:lpstr>Zauważalna jest potrzeba zwiększenia nacisku na praktykę</vt:lpstr>
      <vt:lpstr>Podsumowanie pytań otwartych</vt:lpstr>
      <vt:lpstr>KONIEC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Warsztaty:   „Jak zostać swoim własnym rzecznikiem”</dc:title>
  <dc:creator>PC COMPUTER</dc:creator>
  <cp:lastModifiedBy>PC COMPUTER</cp:lastModifiedBy>
  <cp:revision>30</cp:revision>
  <dcterms:created xsi:type="dcterms:W3CDTF">2017-12-08T09:05:17Z</dcterms:created>
  <dcterms:modified xsi:type="dcterms:W3CDTF">2017-12-11T10:09:25Z</dcterms:modified>
</cp:coreProperties>
</file>